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76" r:id="rId4"/>
    <p:sldId id="277" r:id="rId5"/>
    <p:sldId id="273" r:id="rId6"/>
    <p:sldId id="271" r:id="rId7"/>
    <p:sldId id="274" r:id="rId8"/>
    <p:sldId id="275" r:id="rId9"/>
    <p:sldId id="272" r:id="rId10"/>
    <p:sldId id="263" r:id="rId1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  <a:srgbClr val="CCFF33"/>
    <a:srgbClr val="6600CC"/>
    <a:srgbClr val="FFFF00"/>
    <a:srgbClr val="008080"/>
    <a:srgbClr val="CC9900"/>
    <a:srgbClr val="0000FF"/>
    <a:srgbClr val="00FFFF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6" autoAdjust="0"/>
    <p:restoredTop sz="94600" autoAdjust="0"/>
  </p:normalViewPr>
  <p:slideViewPr>
    <p:cSldViewPr>
      <p:cViewPr>
        <p:scale>
          <a:sx n="125" d="100"/>
          <a:sy n="125" d="100"/>
        </p:scale>
        <p:origin x="-408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37EC6-8B46-4392-9C1E-21887B99B3AE}" type="datetimeFigureOut">
              <a:rPr lang="de-DE" smtClean="0"/>
              <a:pPr/>
              <a:t>24.03.2017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8BE92-6504-47BE-B049-EED4597ECB6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8609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25.03.2015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Bezirkbeiratssitzung - Käfertal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BC1E-46DD-4FA6-87E4-81CDE5C516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25.03.2015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Bezirkbeiratssitzung - Käfertal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BC1E-46DD-4FA6-87E4-81CDE5C516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25.03.2015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Bezirkbeiratssitzung - Käfertal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BC1E-46DD-4FA6-87E4-81CDE5C516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www.facebook.com/Energetische.Stadtsanierung.Kaefertal.Zentrum/?fref=ts" TargetMode="Externa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S1\RegioData$\VERWAL\Vorlagen\logos\MVV_Regioplan\MVV Regiop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068214"/>
            <a:ext cx="2251982" cy="41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" y="3429000"/>
            <a:ext cx="9143999" cy="91440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de-DE" sz="1000" b="1" noProof="1">
              <a:latin typeface="Frutiger 45 Light" pitchFamily="34" charset="0"/>
            </a:endParaRPr>
          </a:p>
        </p:txBody>
      </p:sp>
      <p:pic>
        <p:nvPicPr>
          <p:cNvPr id="6" name="Picture 30" descr="100520 141_Platz vor Rathaus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07"/>
          <a:stretch/>
        </p:blipFill>
        <p:spPr bwMode="auto">
          <a:xfrm>
            <a:off x="-11941" y="-9525"/>
            <a:ext cx="4885006" cy="344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789040"/>
            <a:ext cx="8784976" cy="64807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EBEBEB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de-DE" sz="2000" b="1" dirty="0" smtClean="0">
                <a:solidFill>
                  <a:schemeClr val="bg1"/>
                </a:solidFill>
                <a:latin typeface="Arial" charset="0"/>
              </a:rPr>
              <a:t>Energieeffiziente Stadtentwicklung in Käfertal-Zentrum –</a:t>
            </a:r>
            <a:r>
              <a:rPr lang="de-DE" sz="2400" b="1" dirty="0" smtClean="0">
                <a:solidFill>
                  <a:schemeClr val="bg1"/>
                </a:solidFill>
                <a:latin typeface="Arial" charset="0"/>
              </a:rPr>
              <a:t> </a:t>
            </a:r>
            <a:br>
              <a:rPr lang="de-DE" sz="24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de-DE" sz="2400" b="1" dirty="0" smtClean="0">
                <a:solidFill>
                  <a:schemeClr val="bg1"/>
                </a:solidFill>
                <a:latin typeface="Arial" charset="0"/>
              </a:rPr>
              <a:t>Integriertes Quartierskonzept und Sanierungsmanagement</a:t>
            </a:r>
            <a:r>
              <a:rPr lang="de-DE" sz="2400" b="1" dirty="0" smtClean="0">
                <a:latin typeface="Arial" charset="0"/>
              </a:rPr>
              <a:t/>
            </a:r>
            <a:br>
              <a:rPr lang="de-DE" sz="2400" b="1" dirty="0" smtClean="0">
                <a:latin typeface="Arial" charset="0"/>
              </a:rPr>
            </a:br>
            <a:r>
              <a:rPr lang="de-DE" sz="2400" b="1" dirty="0" smtClean="0">
                <a:latin typeface="Arial" charset="0"/>
              </a:rPr>
              <a:t/>
            </a:r>
            <a:br>
              <a:rPr lang="de-DE" sz="2400" b="1" dirty="0" smtClean="0">
                <a:latin typeface="Arial" charset="0"/>
              </a:rPr>
            </a:br>
            <a:endParaRPr lang="de-DE" sz="2400" b="1" dirty="0" smtClean="0">
              <a:latin typeface="Arial" charset="0"/>
            </a:endParaRPr>
          </a:p>
        </p:txBody>
      </p:sp>
      <p:pic>
        <p:nvPicPr>
          <p:cNvPr id="9" name="Picture 4" descr="\\FS1\RegioData$\KEP\71214a_MA_Käfertal_Energet_Stadtsan\6_Energet_Konzept\Konzept_Oeffentlichkeit\Konzept\Logo_Stadt_Mannheim_transparent_ohne_Wapp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80147"/>
            <a:ext cx="27463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 descr="100520 141_Platz vor Rathaus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07"/>
          <a:stretch/>
        </p:blipFill>
        <p:spPr bwMode="auto">
          <a:xfrm>
            <a:off x="-11941" y="-9525"/>
            <a:ext cx="4885006" cy="344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2184" y="4453463"/>
            <a:ext cx="7499176" cy="144016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de-DE" sz="1400" b="1" dirty="0" smtClean="0">
                <a:solidFill>
                  <a:srgbClr val="92D050"/>
                </a:solidFill>
                <a:latin typeface="Arial" charset="0"/>
              </a:rPr>
              <a:t>Informationsvorlage über den aktuellen Sachstand der energetischen Quartierssanierung in Käfertal-Zentrum</a:t>
            </a:r>
            <a:br>
              <a:rPr lang="de-DE" sz="1400" b="1" dirty="0" smtClean="0">
                <a:solidFill>
                  <a:srgbClr val="92D050"/>
                </a:solidFill>
                <a:latin typeface="Arial" charset="0"/>
              </a:rPr>
            </a:br>
            <a:r>
              <a:rPr lang="de-DE" sz="1000" b="1" dirty="0" smtClean="0">
                <a:solidFill>
                  <a:srgbClr val="92D050"/>
                </a:solidFill>
                <a:latin typeface="Arial" charset="0"/>
              </a:rPr>
              <a:t/>
            </a:r>
            <a:br>
              <a:rPr lang="de-DE" sz="1000" b="1" dirty="0" smtClean="0">
                <a:solidFill>
                  <a:srgbClr val="92D050"/>
                </a:solidFill>
                <a:latin typeface="Arial" charset="0"/>
              </a:rPr>
            </a:br>
            <a:r>
              <a:rPr lang="de-DE" sz="1400" b="1" dirty="0" smtClean="0">
                <a:solidFill>
                  <a:srgbClr val="92D050"/>
                </a:solidFill>
                <a:latin typeface="Arial" charset="0"/>
              </a:rPr>
              <a:t>Bezirksbeiratssitzung am 29. März 2017</a:t>
            </a:r>
          </a:p>
          <a:p>
            <a:pPr algn="ctr" eaLnBrk="1" hangingPunct="1"/>
            <a:endParaRPr lang="de-DE" sz="1400" b="1" dirty="0" smtClean="0">
              <a:solidFill>
                <a:srgbClr val="92D050"/>
              </a:solidFill>
              <a:latin typeface="Arial" charset="0"/>
            </a:endParaRPr>
          </a:p>
        </p:txBody>
      </p:sp>
      <p:pic>
        <p:nvPicPr>
          <p:cNvPr id="12" name="Picture 3" descr="\\FS1\RegioData$\KEP\71218a_Sanierungsmanagement_Quartierskonzept_MA_Kaefertal\6_x_Lph_Broschüre\Logos\MannheimAufKlimakurs_neu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47" r="8609"/>
          <a:stretch/>
        </p:blipFill>
        <p:spPr bwMode="auto">
          <a:xfrm>
            <a:off x="5042148" y="450823"/>
            <a:ext cx="3988419" cy="24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FS1\RegioData$\KEP\71218a_Sanierungsmanagement_Quartierskonzept_MA_Kaefertal\6_x_Lph_Broschüre\Logos\KSA_LOGO_NEU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9" r="6021"/>
          <a:stretch/>
        </p:blipFill>
        <p:spPr bwMode="auto">
          <a:xfrm>
            <a:off x="3810000" y="5768205"/>
            <a:ext cx="2273300" cy="10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2420888"/>
            <a:ext cx="9144000" cy="90763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512" y="2348880"/>
            <a:ext cx="878497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EBEBEB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Mannheim auf Klimakurs – Käfertal legt los!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de-DE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de-DE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de-DE" sz="6000" b="1" i="0" u="none" strike="noStrike" kern="1200" cap="none" spc="6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Vielen Dank für Ihr Engagement!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de-DE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8" name="Picture 4" descr="\\FS1\RegioData$\KEP\71214a_MA_Käfertal_Energet_Stadtsan\6_Energet_Konzept\Konzept_Oeffentlichkeit\Konzept\Logo_Stadt_Mannheim_transparent_ohne_Wapp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21288"/>
            <a:ext cx="27463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/>
          <p:cNvGrpSpPr/>
          <p:nvPr/>
        </p:nvGrpSpPr>
        <p:grpSpPr>
          <a:xfrm>
            <a:off x="467544" y="836712"/>
            <a:ext cx="3637200" cy="1384995"/>
            <a:chOff x="647959" y="1124744"/>
            <a:chExt cx="3637200" cy="1384995"/>
          </a:xfrm>
        </p:grpSpPr>
        <p:sp>
          <p:nvSpPr>
            <p:cNvPr id="10" name="Rechteck 1"/>
            <p:cNvSpPr>
              <a:spLocks noChangeArrowheads="1"/>
            </p:cNvSpPr>
            <p:nvPr/>
          </p:nvSpPr>
          <p:spPr bwMode="auto">
            <a:xfrm>
              <a:off x="684709" y="1124744"/>
              <a:ext cx="360045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Sebastian</a:t>
              </a:r>
              <a:r>
                <a:rPr kumimoji="0" lang="de-DE" sz="14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Bohnet</a:t>
              </a: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Energieberater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Klimaschutzagentur Mannheim </a:t>
              </a:r>
              <a:r>
                <a:rPr kumimoji="0" lang="de-DE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gGmbH</a:t>
              </a:r>
              <a:endPara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i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D2 5-8, </a:t>
              </a:r>
              <a:r>
                <a:rPr kumimoji="0" lang="de-DE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68159 Mannheim </a:t>
              </a:r>
              <a:br>
                <a:rPr kumimoji="0" lang="de-DE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lang="de-DE" sz="1400" i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0621 / 862 484 14</a:t>
              </a:r>
              <a:endParaRPr kumimoji="0" lang="de-DE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sebastian.bohnet@klima-ma.de </a:t>
              </a:r>
            </a:p>
          </p:txBody>
        </p:sp>
        <p:sp>
          <p:nvSpPr>
            <p:cNvPr id="11" name="Rechteck 10"/>
            <p:cNvSpPr/>
            <p:nvPr/>
          </p:nvSpPr>
          <p:spPr>
            <a:xfrm>
              <a:off x="647959" y="1124744"/>
              <a:ext cx="3564000" cy="1384995"/>
            </a:xfrm>
            <a:prstGeom prst="rect">
              <a:avLst/>
            </a:prstGeom>
            <a:noFill/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5076056" y="836712"/>
            <a:ext cx="3636008" cy="1384995"/>
            <a:chOff x="5117975" y="1124744"/>
            <a:chExt cx="3636008" cy="1384995"/>
          </a:xfrm>
        </p:grpSpPr>
        <p:sp>
          <p:nvSpPr>
            <p:cNvPr id="13" name="Rechteck 1"/>
            <p:cNvSpPr>
              <a:spLocks noChangeArrowheads="1"/>
            </p:cNvSpPr>
            <p:nvPr/>
          </p:nvSpPr>
          <p:spPr bwMode="auto">
            <a:xfrm>
              <a:off x="5117975" y="1124744"/>
              <a:ext cx="360045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Alexander Fucker </a:t>
              </a:r>
              <a:r>
                <a:rPr lang="de-DE" sz="1400" i="1" dirty="0" smtClean="0">
                  <a:latin typeface="Arial" pitchFamily="34" charset="0"/>
                  <a:cs typeface="Arial" pitchFamily="34" charset="0"/>
                </a:rPr>
                <a:t> </a:t>
              </a:r>
              <a:br>
                <a:rPr lang="de-DE" sz="1400" i="1" dirty="0" smtClean="0">
                  <a:latin typeface="Arial" pitchFamily="34" charset="0"/>
                  <a:cs typeface="Arial" pitchFamily="34" charset="0"/>
                </a:rPr>
              </a:br>
              <a:r>
                <a:rPr lang="de-DE" sz="1400" i="1" dirty="0" smtClean="0">
                  <a:latin typeface="Arial" pitchFamily="34" charset="0"/>
                  <a:cs typeface="Arial" pitchFamily="34" charset="0"/>
                </a:rPr>
                <a:t> Kommunaler Klimaschutz &amp; Beteiligung</a:t>
              </a:r>
              <a:endParaRPr lang="de-DE" sz="1400" i="1" dirty="0"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de-DE" sz="1400" b="1" dirty="0">
                  <a:latin typeface="Arial" pitchFamily="34" charset="0"/>
                  <a:cs typeface="Arial" pitchFamily="34" charset="0"/>
                </a:rPr>
                <a:t>MVV </a:t>
              </a:r>
              <a:r>
                <a:rPr lang="de-DE" sz="1400" b="1" dirty="0" err="1" smtClean="0">
                  <a:latin typeface="Arial" pitchFamily="34" charset="0"/>
                  <a:cs typeface="Arial" pitchFamily="34" charset="0"/>
                </a:rPr>
                <a:t>Regioplan</a:t>
              </a:r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400" b="1" dirty="0">
                  <a:latin typeface="Arial" pitchFamily="34" charset="0"/>
                  <a:cs typeface="Arial" pitchFamily="34" charset="0"/>
                </a:rPr>
                <a:t>GmbH </a:t>
              </a:r>
            </a:p>
            <a:p>
              <a:pPr algn="r"/>
              <a:r>
                <a:rPr lang="de-DE" sz="1400" i="1" dirty="0" err="1">
                  <a:latin typeface="Arial" pitchFamily="34" charset="0"/>
                  <a:cs typeface="Arial" pitchFamily="34" charset="0"/>
                </a:rPr>
                <a:t>Besselstraße</a:t>
              </a:r>
              <a:r>
                <a:rPr lang="de-DE" sz="14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400" i="1" dirty="0" smtClean="0">
                  <a:latin typeface="Arial" pitchFamily="34" charset="0"/>
                  <a:cs typeface="Arial" pitchFamily="34" charset="0"/>
                </a:rPr>
                <a:t>14/16, 68219 </a:t>
              </a:r>
              <a:r>
                <a:rPr lang="de-DE" sz="1400" i="1" dirty="0">
                  <a:latin typeface="Arial" pitchFamily="34" charset="0"/>
                  <a:cs typeface="Arial" pitchFamily="34" charset="0"/>
                </a:rPr>
                <a:t>Mannheim </a:t>
              </a:r>
              <a:r>
                <a:rPr lang="de-DE" sz="1400" i="1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de-DE" sz="1400" i="1" dirty="0" smtClean="0">
                  <a:latin typeface="Arial" pitchFamily="34" charset="0"/>
                  <a:cs typeface="Arial" pitchFamily="34" charset="0"/>
                </a:rPr>
              </a:br>
              <a:r>
                <a:rPr lang="de-DE" sz="1400" i="1" dirty="0" smtClean="0">
                  <a:latin typeface="Arial" pitchFamily="34" charset="0"/>
                  <a:cs typeface="Arial" pitchFamily="34" charset="0"/>
                </a:rPr>
                <a:t>0621 / 87675 - 53</a:t>
              </a:r>
              <a:endParaRPr lang="de-DE" sz="1400" i="1" dirty="0"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a.fucker@mvv-regioplan.de </a:t>
              </a:r>
              <a:endParaRPr lang="de-DE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5189983" y="1124744"/>
              <a:ext cx="3564000" cy="1384995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de-DE" kern="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16" name="Picture 2" descr="\\FS1\RegioData$\KEP\71218a_Sanierungsmanagement_Quartierskonzept_MA_Kaefertal\6_Lph\PROJEKTENTWICKLUNG\Broschüre_MitmachenMitdenkenMitgestalten\Fotos\Team\Team_RP_KSA_KS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93" b="12503"/>
          <a:stretch/>
        </p:blipFill>
        <p:spPr bwMode="auto">
          <a:xfrm>
            <a:off x="467544" y="3412198"/>
            <a:ext cx="3168352" cy="2465073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FS1\RegioData$\KEP\71218a_Sanierungsmanagement_Quartierskonzept_MA_Kaefertal\6_x_Lph_Broschüre\Logos\KSA_LOGO_NE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9" r="6021"/>
          <a:stretch/>
        </p:blipFill>
        <p:spPr bwMode="auto">
          <a:xfrm>
            <a:off x="3666852" y="5877272"/>
            <a:ext cx="2273300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Untertitel 1"/>
          <p:cNvSpPr txBox="1">
            <a:spLocks/>
          </p:cNvSpPr>
          <p:nvPr/>
        </p:nvSpPr>
        <p:spPr>
          <a:xfrm>
            <a:off x="179512" y="303628"/>
            <a:ext cx="878497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Ihre Ansprechpartner für das Sanierungsmanagement in Käfertal-Zentrum</a:t>
            </a:r>
            <a:endParaRPr kumimoji="0" lang="de-DE" sz="1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923928" y="3412198"/>
            <a:ext cx="4968552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>Sie haben Fragen, Ideen, Anregungen? </a:t>
            </a:r>
            <a:br>
              <a:rPr lang="de-DE" sz="1400" b="1" dirty="0" smtClean="0">
                <a:latin typeface="Arial" pitchFamily="34" charset="0"/>
                <a:cs typeface="Arial" pitchFamily="34" charset="0"/>
              </a:rPr>
            </a:b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Sie benötigen eine Sanierungsberatung oder interessieren sich für Förderungen zur energetischen Gebäudesanierung?</a:t>
            </a:r>
            <a:br>
              <a:rPr lang="de-DE" sz="1400" b="1" dirty="0" smtClean="0">
                <a:latin typeface="Arial" pitchFamily="34" charset="0"/>
                <a:cs typeface="Arial" pitchFamily="34" charset="0"/>
              </a:rPr>
            </a:b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Dann nehmen Sie gerne Kontakt mit uns auf</a:t>
            </a:r>
            <a:r>
              <a:rPr lang="de-DE" sz="1400" b="1" dirty="0">
                <a:latin typeface="Arial" pitchFamily="34" charset="0"/>
                <a:cs typeface="Arial" pitchFamily="34" charset="0"/>
              </a:rPr>
              <a:t>.</a:t>
            </a:r>
            <a:endParaRPr lang="de-DE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de-DE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400" b="1" dirty="0" smtClean="0">
                <a:latin typeface="Arial" pitchFamily="34" charset="0"/>
                <a:cs typeface="Arial" pitchFamily="34" charset="0"/>
              </a:rPr>
            </a:b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Folgen Sie uns auf </a:t>
            </a:r>
            <a:r>
              <a:rPr lang="de-DE" sz="1400" b="1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de-DE" sz="1400" b="1" dirty="0">
                <a:latin typeface="Arial" pitchFamily="34" charset="0"/>
                <a:cs typeface="Arial" pitchFamily="34" charset="0"/>
              </a:rPr>
              <a:t> unter 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dem Link </a:t>
            </a:r>
            <a:r>
              <a:rPr lang="de-DE" sz="900" b="1" dirty="0" smtClean="0">
                <a:latin typeface="Arial" pitchFamily="34" charset="0"/>
                <a:cs typeface="Arial" pitchFamily="34" charset="0"/>
                <a:hlinkClick r:id="rId5"/>
              </a:rPr>
              <a:t>https</a:t>
            </a:r>
            <a:r>
              <a:rPr lang="de-DE" sz="900" b="1" dirty="0">
                <a:latin typeface="Arial" pitchFamily="34" charset="0"/>
                <a:cs typeface="Arial" pitchFamily="34" charset="0"/>
                <a:hlinkClick r:id="rId5"/>
              </a:rPr>
              <a:t>://www.facebook.com/Energetische.Stadtsanierung.Kaefertal.Zentrum/?</a:t>
            </a:r>
            <a:r>
              <a:rPr lang="de-DE" sz="900" b="1" dirty="0" smtClean="0">
                <a:latin typeface="Arial" pitchFamily="34" charset="0"/>
                <a:cs typeface="Arial" pitchFamily="34" charset="0"/>
                <a:hlinkClick r:id="rId5"/>
              </a:rPr>
              <a:t>fref=ts</a:t>
            </a:r>
            <a:endParaRPr lang="de-DE" sz="9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400" b="1" dirty="0" smtClean="0">
                <a:latin typeface="Arial" pitchFamily="34" charset="0"/>
                <a:cs typeface="Arial" pitchFamily="34" charset="0"/>
              </a:rPr>
            </a:br>
            <a:r>
              <a:rPr lang="de-DE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400" b="1" dirty="0" smtClean="0">
                <a:latin typeface="Arial" pitchFamily="34" charset="0"/>
                <a:cs typeface="Arial" pitchFamily="34" charset="0"/>
              </a:rPr>
            </a:br>
            <a:r>
              <a:rPr lang="de-DE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400" b="1" dirty="0" smtClean="0">
                <a:latin typeface="Arial" pitchFamily="34" charset="0"/>
                <a:cs typeface="Arial" pitchFamily="34" charset="0"/>
              </a:rPr>
            </a:b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\\FS1\RegioData$\VERWAL\Vorlagen\logos\MVV_Regioplan\MVV Regiopla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068214"/>
            <a:ext cx="2251982" cy="41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5" y="332656"/>
            <a:ext cx="8208911" cy="91440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de-DE" sz="1000" b="1" noProof="1">
              <a:latin typeface="Frutiger 45 Light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7544" y="551002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Allgemeines </a:t>
            </a:r>
            <a:endParaRPr lang="de-DE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de-DE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\\FS1\RegioData$\KEP\71218a_Sanierungsmanagement_Quartierskonzept_MA_Kaefertal\6_x_Lph_Broschüre\Logos\MannheimAufKlimakurs_ne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1" t="12283" r="6249" b="11453"/>
          <a:stretch/>
        </p:blipFill>
        <p:spPr bwMode="auto">
          <a:xfrm>
            <a:off x="7308304" y="6017360"/>
            <a:ext cx="1656184" cy="72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4"/>
          <p:cNvSpPr txBox="1">
            <a:spLocks noChangeArrowheads="1"/>
          </p:cNvSpPr>
          <p:nvPr/>
        </p:nvSpPr>
        <p:spPr bwMode="gray">
          <a:xfrm>
            <a:off x="467544" y="1628800"/>
            <a:ext cx="8208912" cy="454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84175" lvl="1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buFont typeface="Monotype Sorts" pitchFamily="2" charset="2"/>
              <a:buChar char="n"/>
              <a:defRPr/>
            </a:pPr>
            <a:r>
              <a:rPr lang="de-DE" sz="1600" kern="0" dirty="0">
                <a:solidFill>
                  <a:srgbClr val="003399"/>
                </a:solidFill>
              </a:rPr>
              <a:t>ab 2012: Förderung durch die KfW (Programm 432, Teil A)				     „Energetische Stadtsanierung – Zuschüsse für integrierte Quartierskonzepte“</a:t>
            </a:r>
          </a:p>
          <a:p>
            <a:pPr marL="384175" lvl="1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buFont typeface="Monotype Sorts" pitchFamily="2" charset="2"/>
              <a:buChar char="n"/>
              <a:defRPr/>
            </a:pPr>
            <a:r>
              <a:rPr lang="de-DE" sz="1600" kern="0" dirty="0">
                <a:solidFill>
                  <a:srgbClr val="003399"/>
                </a:solidFill>
              </a:rPr>
              <a:t>ab 2013: Förderung durch die KfW (Programm 432, Teil B)       			     „Energetische Stadtsanierung – Zuschüsse für Sanierungsmanagement“</a:t>
            </a:r>
          </a:p>
          <a:p>
            <a:pPr marL="384175" lvl="1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buFont typeface="Monotype Sorts" pitchFamily="2" charset="2"/>
              <a:buChar char="n"/>
              <a:defRPr/>
            </a:pPr>
            <a:r>
              <a:rPr lang="de-DE" sz="1600" kern="0" dirty="0">
                <a:solidFill>
                  <a:srgbClr val="003399"/>
                </a:solidFill>
              </a:rPr>
              <a:t>ab 2017: Verlängerung der Förderung durch die KfW (Programm 432, Teil B)       		     „Energetische Stadtsanierung – Zuschüsse für Sanierungsmanagement“</a:t>
            </a:r>
            <a:br>
              <a:rPr lang="de-DE" sz="1600" kern="0" dirty="0">
                <a:solidFill>
                  <a:srgbClr val="003399"/>
                </a:solidFill>
              </a:rPr>
            </a:br>
            <a:r>
              <a:rPr lang="de-DE" sz="1600" kern="0" dirty="0">
                <a:solidFill>
                  <a:srgbClr val="003399"/>
                </a:solidFill>
              </a:rPr>
              <a:t>	       (für zwei Jahre beantragt, Bewilligung steht noch aus)</a:t>
            </a:r>
          </a:p>
          <a:p>
            <a:pPr marL="3175" lvl="1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de-DE" sz="1600" kern="0" dirty="0">
                <a:solidFill>
                  <a:srgbClr val="003399"/>
                </a:solidFill>
              </a:rPr>
              <a:t>        Begründung: </a:t>
            </a:r>
          </a:p>
          <a:p>
            <a:pPr marL="3175" lvl="1" defTabSz="6223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de-DE" sz="1600" kern="0" dirty="0">
                <a:solidFill>
                  <a:srgbClr val="003399"/>
                </a:solidFill>
              </a:rPr>
              <a:t>	Mit Verlängerung des Sanierungsmanagements wird die integrierte Begleitung der 	verzögerten, städtebaulichen Sanierungsmaßnahmen sichergestellt. Mit Beratungs- 	und Förderangeboten für die Zielgruppen private Haushalte und 	Gewerbe/Handel/Dienstleistungen werden die Klimaschutzziele im Quartier 	kontinuierlich weiterverfolgt.</a:t>
            </a:r>
          </a:p>
          <a:p>
            <a:pPr marL="1298575" lvl="3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endParaRPr lang="de-DE" sz="1600" kern="0" dirty="0" smtClean="0"/>
          </a:p>
          <a:p>
            <a:pPr marL="384175" lvl="1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de-DE" sz="1600" kern="0" dirty="0" smtClean="0"/>
              <a:t>	</a:t>
            </a: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r>
              <a:rPr lang="de-DE" sz="1600" kern="0" dirty="0"/>
              <a:t>	</a:t>
            </a:r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buFont typeface="Monotype Sorts" pitchFamily="2" charset="2"/>
              <a:buChar char="n"/>
              <a:defRPr/>
            </a:pPr>
            <a:endParaRPr lang="de-DE" sz="1600" dirty="0"/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defRPr/>
            </a:pPr>
            <a:endParaRPr lang="de-DE" sz="1600" b="1" dirty="0"/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defRPr/>
            </a:pPr>
            <a:endParaRPr lang="de-DE" sz="1600" dirty="0"/>
          </a:p>
          <a:p>
            <a:pPr marL="841375" lvl="2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/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r>
              <a:rPr lang="de-DE" sz="1600" kern="0" dirty="0"/>
              <a:t>	</a:t>
            </a: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/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/>
          </a:p>
        </p:txBody>
      </p:sp>
      <p:sp>
        <p:nvSpPr>
          <p:cNvPr id="10" name="Fußzeilenplatzhalter 3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sz="1000" dirty="0" smtClean="0"/>
              <a:t>Bezirksbeirat Käfertal</a:t>
            </a:r>
            <a:endParaRPr lang="de-DE" sz="1000" dirty="0"/>
          </a:p>
        </p:txBody>
      </p:sp>
      <p:sp>
        <p:nvSpPr>
          <p:cNvPr id="12" name="Fußzeilenplatzhalter 33"/>
          <p:cNvSpPr txBox="1">
            <a:spLocks/>
          </p:cNvSpPr>
          <p:nvPr/>
        </p:nvSpPr>
        <p:spPr>
          <a:xfrm>
            <a:off x="-684584" y="63600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 smtClean="0"/>
              <a:t>29. März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5" y="332656"/>
            <a:ext cx="8208911" cy="91440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de-DE" sz="1000" b="1" noProof="1">
              <a:latin typeface="Frutiger 45 Light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7544" y="551002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Monitoring – Zwischenbericht (2010 – 2016) </a:t>
            </a:r>
            <a:endParaRPr lang="de-DE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de-DE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\\FS1\RegioData$\KEP\71218a_Sanierungsmanagement_Quartierskonzept_MA_Kaefertal\6_x_Lph_Broschüre\Logos\MannheimAufKlimakurs_ne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1" t="12283" r="6249" b="11453"/>
          <a:stretch/>
        </p:blipFill>
        <p:spPr bwMode="auto">
          <a:xfrm>
            <a:off x="7308304" y="6017360"/>
            <a:ext cx="1656184" cy="72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ußzeilenplatzhalter 33"/>
          <p:cNvSpPr txBox="1">
            <a:spLocks/>
          </p:cNvSpPr>
          <p:nvPr/>
        </p:nvSpPr>
        <p:spPr>
          <a:xfrm>
            <a:off x="-684584" y="63600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 smtClean="0"/>
              <a:t>29. März 2017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78178" y="1268760"/>
            <a:ext cx="3456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>
            <a:defPPr>
              <a:defRPr lang="de-DE"/>
            </a:defPPr>
            <a:lvl2pPr marL="384175" lvl="1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buFont typeface="Monotype Sorts" pitchFamily="2" charset="2"/>
              <a:buChar char="n"/>
              <a:defRPr sz="1600" kern="0">
                <a:solidFill>
                  <a:srgbClr val="003399"/>
                </a:solidFill>
              </a:defRPr>
            </a:lvl2pPr>
            <a:lvl3pPr marL="841375" lvl="2" indent="-457200">
              <a:spcBef>
                <a:spcPct val="30000"/>
              </a:spcBef>
              <a:buClr>
                <a:srgbClr val="788CC4"/>
              </a:buClr>
              <a:buSzPct val="90000"/>
              <a:buFont typeface="Monotype Sorts" pitchFamily="2" charset="2"/>
              <a:buChar char="n"/>
              <a:defRPr sz="1600">
                <a:solidFill>
                  <a:srgbClr val="003399"/>
                </a:solidFill>
              </a:defRPr>
            </a:lvl3pPr>
            <a:lvl4pPr marL="1298575" lvl="3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 sz="1600" kern="0">
                <a:solidFill>
                  <a:srgbClr val="92D050"/>
                </a:solidFill>
              </a:defRPr>
            </a:lvl4pPr>
          </a:lstStyle>
          <a:p>
            <a:r>
              <a:rPr lang="de-DE" dirty="0" smtClean="0"/>
              <a:t>End- und Primärenergiebilanz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745395" y="1268760"/>
            <a:ext cx="2088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>
            <a:defPPr>
              <a:defRPr lang="de-DE"/>
            </a:defPPr>
            <a:lvl2pPr marL="384175" lvl="1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buFont typeface="Monotype Sorts" pitchFamily="2" charset="2"/>
              <a:buChar char="n"/>
              <a:defRPr sz="1600" kern="0">
                <a:solidFill>
                  <a:srgbClr val="003399"/>
                </a:solidFill>
              </a:defRPr>
            </a:lvl2pPr>
            <a:lvl3pPr marL="841375" lvl="2" indent="-457200">
              <a:spcBef>
                <a:spcPct val="30000"/>
              </a:spcBef>
              <a:buClr>
                <a:srgbClr val="788CC4"/>
              </a:buClr>
              <a:buSzPct val="90000"/>
              <a:buFont typeface="Monotype Sorts" pitchFamily="2" charset="2"/>
              <a:buChar char="n"/>
              <a:defRPr sz="1600">
                <a:solidFill>
                  <a:srgbClr val="003399"/>
                </a:solidFill>
              </a:defRPr>
            </a:lvl3pPr>
            <a:lvl4pPr marL="1298575" lvl="3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 sz="1600" kern="0">
                <a:solidFill>
                  <a:srgbClr val="92D050"/>
                </a:solidFill>
              </a:defRPr>
            </a:lvl4pPr>
          </a:lstStyle>
          <a:p>
            <a:r>
              <a:rPr lang="de-DE" dirty="0" smtClean="0"/>
              <a:t>CO</a:t>
            </a:r>
            <a:r>
              <a:rPr lang="de-DE" baseline="-25000" dirty="0" smtClean="0"/>
              <a:t>2</a:t>
            </a:r>
            <a:r>
              <a:rPr lang="de-DE" dirty="0" smtClean="0"/>
              <a:t>-Bilanz</a:t>
            </a:r>
            <a:endParaRPr lang="de-DE" dirty="0"/>
          </a:p>
        </p:txBody>
      </p:sp>
      <p:sp>
        <p:nvSpPr>
          <p:cNvPr id="15" name="Fußzeilenplatzhalter 3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sz="1000" dirty="0" smtClean="0"/>
              <a:t>Bezirksbeirat Käfertal</a:t>
            </a:r>
            <a:endParaRPr lang="de-DE" sz="10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540712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- Werte für 2020 entstammen dem ambitionierten Klimaschutzszenario; Ergebnisse für 2016 hinter Zielen.</a:t>
            </a:r>
          </a:p>
          <a:p>
            <a:r>
              <a:rPr lang="de-DE" sz="1400" dirty="0" smtClean="0"/>
              <a:t>- Keine adäquate Auswertung des Verkehrssektors möglich, da aktuelle Verkehrszählungen noch nicht vorliegen.</a:t>
            </a:r>
          </a:p>
          <a:p>
            <a:r>
              <a:rPr lang="de-DE" sz="1400" dirty="0" smtClean="0"/>
              <a:t>- Indirekte Einspareffekte bei Primärenergie </a:t>
            </a:r>
            <a:r>
              <a:rPr lang="de-DE" sz="1400" dirty="0"/>
              <a:t>und </a:t>
            </a:r>
            <a:r>
              <a:rPr lang="de-DE" sz="1400" dirty="0" smtClean="0"/>
              <a:t>CO</a:t>
            </a:r>
            <a:r>
              <a:rPr lang="de-DE" sz="1400" baseline="-25000" dirty="0" smtClean="0"/>
              <a:t>2</a:t>
            </a:r>
            <a:r>
              <a:rPr lang="de-DE" sz="1400" dirty="0" smtClean="0"/>
              <a:t>-Emissionen</a:t>
            </a:r>
            <a:r>
              <a:rPr lang="de-DE" sz="1400" dirty="0"/>
              <a:t>, die sich </a:t>
            </a:r>
            <a:r>
              <a:rPr lang="de-DE" sz="1400" dirty="0" smtClean="0"/>
              <a:t>durch </a:t>
            </a:r>
            <a:r>
              <a:rPr lang="de-DE" sz="1400" dirty="0"/>
              <a:t>den zunehmend </a:t>
            </a:r>
            <a:r>
              <a:rPr lang="de-DE" sz="1400" dirty="0" smtClean="0"/>
              <a:t>erneuerbaren </a:t>
            </a:r>
            <a:br>
              <a:rPr lang="de-DE" sz="1400" dirty="0" smtClean="0"/>
            </a:br>
            <a:r>
              <a:rPr lang="de-DE" sz="1400" dirty="0" smtClean="0"/>
              <a:t>   Bundesstrommix ergeben</a:t>
            </a:r>
            <a:r>
              <a:rPr lang="de-DE" sz="1400" dirty="0"/>
              <a:t>, </a:t>
            </a:r>
            <a:r>
              <a:rPr lang="de-DE" sz="1400" dirty="0" smtClean="0"/>
              <a:t>sind </a:t>
            </a:r>
            <a:r>
              <a:rPr lang="de-DE" sz="1400" dirty="0"/>
              <a:t>in </a:t>
            </a:r>
            <a:r>
              <a:rPr lang="de-DE" sz="1400" dirty="0" smtClean="0"/>
              <a:t>dieser </a:t>
            </a:r>
            <a:r>
              <a:rPr lang="de-DE" sz="1400" dirty="0"/>
              <a:t>Bilanzierung </a:t>
            </a:r>
            <a:r>
              <a:rPr lang="de-DE" sz="1400" dirty="0" smtClean="0"/>
              <a:t>nicht berücksichtigt.</a:t>
            </a:r>
            <a:endParaRPr lang="de-DE" sz="1400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477738" y="1583402"/>
            <a:ext cx="8304634" cy="3823722"/>
            <a:chOff x="477738" y="1621502"/>
            <a:chExt cx="8304634" cy="3823722"/>
          </a:xfrm>
        </p:grpSpPr>
        <p:pic>
          <p:nvPicPr>
            <p:cNvPr id="9" name="Grafik 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38" y="1628800"/>
              <a:ext cx="5102374" cy="3816424"/>
            </a:xfrm>
            <a:prstGeom prst="rect">
              <a:avLst/>
            </a:prstGeom>
            <a:noFill/>
          </p:spPr>
        </p:pic>
        <p:pic>
          <p:nvPicPr>
            <p:cNvPr id="13" name="Grafik 12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621502"/>
              <a:ext cx="2952328" cy="3823722"/>
            </a:xfrm>
            <a:prstGeom prst="rect">
              <a:avLst/>
            </a:prstGeom>
            <a:noFill/>
          </p:spPr>
        </p:pic>
        <p:sp>
          <p:nvSpPr>
            <p:cNvPr id="4" name="Pfeil nach unten 3"/>
            <p:cNvSpPr/>
            <p:nvPr/>
          </p:nvSpPr>
          <p:spPr>
            <a:xfrm>
              <a:off x="1979712" y="2897448"/>
              <a:ext cx="144016" cy="180000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Pfeil nach unten 15"/>
            <p:cNvSpPr/>
            <p:nvPr/>
          </p:nvSpPr>
          <p:spPr>
            <a:xfrm>
              <a:off x="4271268" y="2060888"/>
              <a:ext cx="144016" cy="360000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Pfeil nach unten 16"/>
            <p:cNvSpPr/>
            <p:nvPr/>
          </p:nvSpPr>
          <p:spPr>
            <a:xfrm>
              <a:off x="7282780" y="2098988"/>
              <a:ext cx="144016" cy="324000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2123728" y="282586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-8,0%</a:t>
              </a:r>
              <a:endParaRPr lang="de-DE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4402584" y="2059181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-13,4%</a:t>
              </a:r>
              <a:endParaRPr lang="de-DE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405712" y="2071881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-12,9%</a:t>
              </a:r>
              <a:endParaRPr lang="de-DE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Pfeil nach unten 19"/>
            <p:cNvSpPr/>
            <p:nvPr/>
          </p:nvSpPr>
          <p:spPr>
            <a:xfrm>
              <a:off x="2737892" y="2897448"/>
              <a:ext cx="144016" cy="742264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8134300" y="2348880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>
                  <a:solidFill>
                    <a:schemeClr val="accent3">
                      <a:lumMod val="50000"/>
                    </a:schemeClr>
                  </a:solidFill>
                </a:rPr>
                <a:t>-47,8%</a:t>
              </a:r>
              <a:endParaRPr lang="de-DE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2" name="Pfeil nach unten 21"/>
            <p:cNvSpPr/>
            <p:nvPr/>
          </p:nvSpPr>
          <p:spPr>
            <a:xfrm>
              <a:off x="5015756" y="2059181"/>
              <a:ext cx="144016" cy="1580531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Pfeil nach unten 22"/>
            <p:cNvSpPr/>
            <p:nvPr/>
          </p:nvSpPr>
          <p:spPr>
            <a:xfrm>
              <a:off x="8093360" y="2071881"/>
              <a:ext cx="144016" cy="1353474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2797200" y="3074427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>
                  <a:solidFill>
                    <a:schemeClr val="accent3">
                      <a:lumMod val="50000"/>
                    </a:schemeClr>
                  </a:solidFill>
                </a:rPr>
                <a:t>-36,3%</a:t>
              </a:r>
              <a:endParaRPr lang="de-DE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054848" y="2420888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>
                  <a:solidFill>
                    <a:schemeClr val="accent3">
                      <a:lumMod val="50000"/>
                    </a:schemeClr>
                  </a:solidFill>
                </a:rPr>
                <a:t>-54,8%</a:t>
              </a:r>
              <a:endParaRPr lang="de-DE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009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5" y="332656"/>
            <a:ext cx="8208911" cy="91440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de-DE" sz="1000" b="1" noProof="1">
              <a:latin typeface="Frutiger 45 Light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7544" y="551002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Monitoring – Zwischenbericht (2010 – 2016) </a:t>
            </a:r>
            <a:r>
              <a:rPr lang="de-DE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de-DE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\\FS1\RegioData$\KEP\71218a_Sanierungsmanagement_Quartierskonzept_MA_Kaefertal\6_x_Lph_Broschüre\Logos\MannheimAufKlimakurs_ne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1" t="12283" r="6249" b="11453"/>
          <a:stretch/>
        </p:blipFill>
        <p:spPr bwMode="auto">
          <a:xfrm>
            <a:off x="7308304" y="6017360"/>
            <a:ext cx="1656184" cy="72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4"/>
          <p:cNvSpPr txBox="1">
            <a:spLocks noChangeArrowheads="1"/>
          </p:cNvSpPr>
          <p:nvPr/>
        </p:nvSpPr>
        <p:spPr bwMode="gray">
          <a:xfrm>
            <a:off x="467544" y="1412776"/>
            <a:ext cx="82089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84175" lvl="1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buFont typeface="Monotype Sorts" pitchFamily="2" charset="2"/>
              <a:buChar char="n"/>
              <a:defRPr/>
            </a:pPr>
            <a:r>
              <a:rPr lang="de-DE" sz="1600" kern="0" dirty="0">
                <a:solidFill>
                  <a:srgbClr val="003399"/>
                </a:solidFill>
                <a:sym typeface="Wingdings" pitchFamily="2" charset="2"/>
              </a:rPr>
              <a:t>Der Endenergieverbrauch im Strombereich ging nach Auswertung von aggregierten Versorgerdaten im Quartier um 18,4 % zurück.</a:t>
            </a:r>
          </a:p>
          <a:p>
            <a:pPr marL="384175" lvl="1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buFont typeface="Monotype Sorts" pitchFamily="2" charset="2"/>
              <a:buChar char="n"/>
              <a:defRPr/>
            </a:pPr>
            <a:r>
              <a:rPr lang="de-DE" sz="1600" kern="0" dirty="0">
                <a:solidFill>
                  <a:srgbClr val="003399"/>
                </a:solidFill>
              </a:rPr>
              <a:t>Photovoltaik-Zubau im Käfertaler Zentrum von </a:t>
            </a:r>
            <a:r>
              <a:rPr lang="de-DE" sz="1600" kern="0" dirty="0" smtClean="0">
                <a:solidFill>
                  <a:srgbClr val="003399"/>
                </a:solidFill>
              </a:rPr>
              <a:t>51,1 </a:t>
            </a:r>
            <a:r>
              <a:rPr lang="de-DE" sz="1600" kern="0" dirty="0">
                <a:solidFill>
                  <a:srgbClr val="003399"/>
                </a:solidFill>
              </a:rPr>
              <a:t>kWp Leistung auf sechs Gebäuden seit 2010 </a:t>
            </a:r>
            <a:r>
              <a:rPr lang="de-DE" sz="1600" kern="0" dirty="0">
                <a:solidFill>
                  <a:srgbClr val="003399"/>
                </a:solidFill>
                <a:sym typeface="Wingdings" pitchFamily="2" charset="2"/>
              </a:rPr>
              <a:t> Konzeptionierung und Durchführung einer </a:t>
            </a:r>
            <a:r>
              <a:rPr lang="de-DE" sz="1600" kern="0" dirty="0" smtClean="0">
                <a:solidFill>
                  <a:srgbClr val="003399"/>
                </a:solidFill>
                <a:sym typeface="Wingdings" pitchFamily="2" charset="2"/>
              </a:rPr>
              <a:t>Kampagne zur solaren Nutzung der Dachflächen </a:t>
            </a:r>
            <a:r>
              <a:rPr lang="de-DE" sz="1600" kern="0" dirty="0">
                <a:solidFill>
                  <a:srgbClr val="003399"/>
                </a:solidFill>
                <a:sym typeface="Wingdings" pitchFamily="2" charset="2"/>
              </a:rPr>
              <a:t>in 2017</a:t>
            </a:r>
          </a:p>
          <a:p>
            <a:pPr marL="384175" lvl="1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buFont typeface="Monotype Sorts" pitchFamily="2" charset="2"/>
              <a:buChar char="n"/>
              <a:defRPr/>
            </a:pPr>
            <a:r>
              <a:rPr lang="de-DE" sz="1600" kern="0" dirty="0">
                <a:solidFill>
                  <a:srgbClr val="003399"/>
                </a:solidFill>
                <a:sym typeface="Wingdings" pitchFamily="2" charset="2"/>
              </a:rPr>
              <a:t>Käfertal-Zentrum ist Fernwärmevorzugsgebiet  MVV fördert den Fernwärmeausbau mit Zuschüssen. 33 Gebäude haben sich seit 2010 an das Mannheimer Fernwärmenetz mit Wärme aus hocheffizienter Kraft-Wärme-Kopplung neu angeschlossen</a:t>
            </a:r>
          </a:p>
          <a:p>
            <a:pPr marL="384175" lvl="1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buFont typeface="Monotype Sorts" pitchFamily="2" charset="2"/>
              <a:buChar char="n"/>
              <a:defRPr/>
            </a:pPr>
            <a:r>
              <a:rPr lang="de-DE" sz="1600" kern="0" dirty="0">
                <a:solidFill>
                  <a:srgbClr val="003399"/>
                </a:solidFill>
                <a:sym typeface="Wingdings" pitchFamily="2" charset="2"/>
              </a:rPr>
              <a:t>Insgesamt wurden seit Beginn des Sanierungsgebiet </a:t>
            </a:r>
            <a:r>
              <a:rPr lang="de-DE" sz="1600" kern="0" dirty="0" smtClean="0">
                <a:solidFill>
                  <a:srgbClr val="003399"/>
                </a:solidFill>
                <a:sym typeface="Wingdings" pitchFamily="2" charset="2"/>
              </a:rPr>
              <a:t>an 20 </a:t>
            </a:r>
            <a:r>
              <a:rPr lang="de-DE" sz="1600" kern="0" dirty="0">
                <a:solidFill>
                  <a:srgbClr val="003399"/>
                </a:solidFill>
                <a:sym typeface="Wingdings" pitchFamily="2" charset="2"/>
              </a:rPr>
              <a:t>Gebäuden energetische Sanierungsmaßnahmen umgesetzt. Davon waren sieben Komplettsanierungen zum Effizienzhaus. Das entspricht einer Sanierungsquote von </a:t>
            </a:r>
            <a:r>
              <a:rPr lang="de-DE" sz="1600" kern="0" dirty="0" smtClean="0">
                <a:solidFill>
                  <a:srgbClr val="003399"/>
                </a:solidFill>
                <a:sym typeface="Wingdings" pitchFamily="2" charset="2"/>
              </a:rPr>
              <a:t>knapp </a:t>
            </a:r>
            <a:r>
              <a:rPr lang="de-DE" sz="1600" kern="0" dirty="0">
                <a:solidFill>
                  <a:srgbClr val="003399"/>
                </a:solidFill>
                <a:sym typeface="Wingdings" pitchFamily="2" charset="2"/>
              </a:rPr>
              <a:t>über einem Prozent  Verlängerung des Sanierungsmanagements im Zuge der beginnenden städtebaulichen Zentrumsentwicklung</a:t>
            </a:r>
          </a:p>
          <a:p>
            <a:pPr marL="384175" lvl="1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buFont typeface="Monotype Sorts" pitchFamily="2" charset="2"/>
              <a:buChar char="n"/>
              <a:defRPr/>
            </a:pPr>
            <a:r>
              <a:rPr lang="de-DE" sz="1600" kern="0" dirty="0">
                <a:solidFill>
                  <a:srgbClr val="003399"/>
                </a:solidFill>
                <a:sym typeface="Wingdings" pitchFamily="2" charset="2"/>
              </a:rPr>
              <a:t>Im Wärmebereich </a:t>
            </a:r>
            <a:r>
              <a:rPr lang="de-DE" sz="1600" kern="0" dirty="0" smtClean="0">
                <a:solidFill>
                  <a:srgbClr val="003399"/>
                </a:solidFill>
                <a:sym typeface="Wingdings" pitchFamily="2" charset="2"/>
              </a:rPr>
              <a:t>wurde der Endenergiebedarf um ca. 4,2 % reduziert. Reduktionen bei Primärenergie- und CO</a:t>
            </a:r>
            <a:r>
              <a:rPr lang="de-DE" sz="1600" kern="0" baseline="-25000" dirty="0" smtClean="0">
                <a:solidFill>
                  <a:srgbClr val="003399"/>
                </a:solidFill>
                <a:sym typeface="Wingdings" pitchFamily="2" charset="2"/>
              </a:rPr>
              <a:t>2</a:t>
            </a:r>
            <a:r>
              <a:rPr lang="de-DE" sz="1600" kern="0" dirty="0" smtClean="0">
                <a:solidFill>
                  <a:srgbClr val="003399"/>
                </a:solidFill>
                <a:sym typeface="Wingdings" pitchFamily="2" charset="2"/>
              </a:rPr>
              <a:t>-Emissionen fallen auf Grund von erneuerbaren und effizienten Technologien mit 8,4 % höher aus.</a:t>
            </a:r>
            <a:endParaRPr lang="de-DE" sz="1600" kern="0" dirty="0">
              <a:solidFill>
                <a:srgbClr val="003399"/>
              </a:solidFill>
              <a:sym typeface="Wingdings" pitchFamily="2" charset="2"/>
            </a:endParaRPr>
          </a:p>
          <a:p>
            <a:pPr marL="384175" lvl="1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buFont typeface="Monotype Sorts" pitchFamily="2" charset="2"/>
              <a:buChar char="n"/>
              <a:defRPr/>
            </a:pPr>
            <a:endParaRPr lang="de-DE" sz="1600" kern="0" dirty="0" smtClean="0">
              <a:sym typeface="Wingdings" pitchFamily="2" charset="2"/>
            </a:endParaRPr>
          </a:p>
          <a:p>
            <a:pPr marL="384175" lvl="1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buFont typeface="Monotype Sorts" pitchFamily="2" charset="2"/>
              <a:buChar char="n"/>
              <a:defRPr/>
            </a:pPr>
            <a:endParaRPr lang="de-DE" sz="1600" kern="0" dirty="0" smtClean="0"/>
          </a:p>
          <a:p>
            <a:pPr marL="1298575" lvl="3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endParaRPr lang="de-DE" sz="1600" kern="0" dirty="0" smtClean="0"/>
          </a:p>
          <a:p>
            <a:pPr marL="384175" lvl="1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de-DE" sz="1600" kern="0" dirty="0" smtClean="0"/>
              <a:t>	</a:t>
            </a: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r>
              <a:rPr lang="de-DE" sz="1600" kern="0" dirty="0"/>
              <a:t>	</a:t>
            </a:r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buFont typeface="Monotype Sorts" pitchFamily="2" charset="2"/>
              <a:buChar char="n"/>
              <a:defRPr/>
            </a:pPr>
            <a:endParaRPr lang="de-DE" sz="1600" dirty="0"/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defRPr/>
            </a:pPr>
            <a:endParaRPr lang="de-DE" sz="1600" b="1" dirty="0"/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defRPr/>
            </a:pPr>
            <a:endParaRPr lang="de-DE" sz="1600" dirty="0"/>
          </a:p>
          <a:p>
            <a:pPr marL="841375" lvl="2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/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r>
              <a:rPr lang="de-DE" sz="1600" kern="0" dirty="0"/>
              <a:t>	</a:t>
            </a: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/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/>
          </a:p>
        </p:txBody>
      </p:sp>
      <p:sp>
        <p:nvSpPr>
          <p:cNvPr id="10" name="Fußzeilenplatzhalter 3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sz="1000" dirty="0" smtClean="0"/>
              <a:t>Bezirksbeirat Käfertal</a:t>
            </a:r>
            <a:endParaRPr lang="de-DE" sz="1000" dirty="0"/>
          </a:p>
        </p:txBody>
      </p:sp>
      <p:sp>
        <p:nvSpPr>
          <p:cNvPr id="12" name="Fußzeilenplatzhalter 33"/>
          <p:cNvSpPr txBox="1">
            <a:spLocks/>
          </p:cNvSpPr>
          <p:nvPr/>
        </p:nvSpPr>
        <p:spPr>
          <a:xfrm>
            <a:off x="-684584" y="63600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 smtClean="0"/>
              <a:t>29. März 2017</a:t>
            </a:r>
          </a:p>
        </p:txBody>
      </p:sp>
    </p:spTree>
    <p:extLst>
      <p:ext uri="{BB962C8B-B14F-4D97-AF65-F5344CB8AC3E}">
        <p14:creationId xmlns:p14="http://schemas.microsoft.com/office/powerpoint/2010/main" xmlns="" val="30827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5" y="332656"/>
            <a:ext cx="8208911" cy="91440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de-DE" sz="1000" b="1" noProof="1">
              <a:latin typeface="Frutiger 45 Light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7544" y="551002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Beratung &amp; Förderung</a:t>
            </a:r>
            <a:endParaRPr lang="de-DE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de-DE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\\FS1\RegioData$\KEP\71218a_Sanierungsmanagement_Quartierskonzept_MA_Kaefertal\6_x_Lph_Broschüre\Logos\MannheimAufKlimakurs_ne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1" t="12283" r="6249" b="11453"/>
          <a:stretch/>
        </p:blipFill>
        <p:spPr bwMode="auto">
          <a:xfrm>
            <a:off x="7308304" y="6017360"/>
            <a:ext cx="1656184" cy="72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4"/>
          <p:cNvSpPr txBox="1">
            <a:spLocks noChangeArrowheads="1"/>
          </p:cNvSpPr>
          <p:nvPr/>
        </p:nvSpPr>
        <p:spPr bwMode="gray">
          <a:xfrm>
            <a:off x="467544" y="1476574"/>
            <a:ext cx="8208912" cy="454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84175" lvl="1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buFont typeface="Monotype Sorts" pitchFamily="2" charset="2"/>
              <a:buChar char="n"/>
              <a:defRPr/>
            </a:pPr>
            <a:r>
              <a:rPr lang="de-DE" kern="0" dirty="0" smtClean="0">
                <a:solidFill>
                  <a:srgbClr val="003399"/>
                </a:solidFill>
              </a:rPr>
              <a:t>14 Anträge für die Vor-Ort-Beratung                                                                            und die energetische Sanierungen gestellt</a:t>
            </a:r>
          </a:p>
          <a:p>
            <a:pPr marL="384175" lvl="1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buFont typeface="Monotype Sorts" pitchFamily="2" charset="2"/>
              <a:buChar char="n"/>
              <a:defRPr/>
            </a:pPr>
            <a:r>
              <a:rPr lang="de-DE" kern="0" dirty="0" smtClean="0">
                <a:solidFill>
                  <a:srgbClr val="003399"/>
                </a:solidFill>
              </a:rPr>
              <a:t>Fördergelder in Höhe von 38.560 €                                                                           reserviert und ausbezahlt</a:t>
            </a:r>
          </a:p>
          <a:p>
            <a:pPr marL="384175" lvl="1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buFont typeface="Monotype Sorts" pitchFamily="2" charset="2"/>
              <a:buChar char="n"/>
              <a:defRPr/>
            </a:pPr>
            <a:r>
              <a:rPr lang="de-DE" kern="0" dirty="0" smtClean="0">
                <a:solidFill>
                  <a:srgbClr val="003399"/>
                </a:solidFill>
                <a:cs typeface="Arial" pitchFamily="34" charset="0"/>
              </a:rPr>
              <a:t>Vor-Ort-Checks im Rahmen der Verbraucherzentrale</a:t>
            </a:r>
          </a:p>
          <a:p>
            <a:pPr marL="384175" lvl="1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buFont typeface="Monotype Sorts" pitchFamily="2" charset="2"/>
              <a:buChar char="n"/>
              <a:defRPr/>
            </a:pPr>
            <a:r>
              <a:rPr lang="de-DE" kern="0" dirty="0" smtClean="0">
                <a:solidFill>
                  <a:srgbClr val="003399"/>
                </a:solidFill>
                <a:cs typeface="Arial" pitchFamily="34" charset="0"/>
              </a:rPr>
              <a:t>Unterstützung der energetischen Sanierung des Kulturhauses</a:t>
            </a:r>
            <a:endParaRPr lang="de-DE" sz="1600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marL="384175" lvl="1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de-DE" sz="1600" kern="0" dirty="0" smtClean="0">
                <a:solidFill>
                  <a:srgbClr val="003399"/>
                </a:solidFill>
              </a:rPr>
              <a:t>	</a:t>
            </a:r>
          </a:p>
          <a:p>
            <a:pPr marL="841375" lvl="2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endParaRPr lang="de-DE" sz="1600" kern="0" dirty="0" smtClean="0">
              <a:solidFill>
                <a:srgbClr val="003399"/>
              </a:solidFill>
            </a:endParaRP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r>
              <a:rPr lang="de-DE" sz="1600" kern="0" dirty="0">
                <a:solidFill>
                  <a:srgbClr val="003399"/>
                </a:solidFill>
              </a:rPr>
              <a:t>	</a:t>
            </a:r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buFont typeface="Monotype Sorts" pitchFamily="2" charset="2"/>
              <a:buChar char="n"/>
              <a:defRPr/>
            </a:pPr>
            <a:endParaRPr lang="de-DE" sz="1600" dirty="0">
              <a:solidFill>
                <a:srgbClr val="003399"/>
              </a:solidFill>
            </a:endParaRPr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defRPr/>
            </a:pPr>
            <a:endParaRPr lang="de-DE" sz="1600" b="1" dirty="0">
              <a:solidFill>
                <a:srgbClr val="003399"/>
              </a:solidFill>
            </a:endParaRPr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defRPr/>
            </a:pPr>
            <a:endParaRPr lang="de-DE" sz="1600" dirty="0">
              <a:solidFill>
                <a:srgbClr val="003399"/>
              </a:solidFill>
            </a:endParaRPr>
          </a:p>
          <a:p>
            <a:pPr marL="841375" lvl="2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>
              <a:solidFill>
                <a:srgbClr val="003399"/>
              </a:solidFill>
            </a:endParaRP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r>
              <a:rPr lang="de-DE" sz="1600" kern="0" dirty="0">
                <a:solidFill>
                  <a:srgbClr val="003399"/>
                </a:solidFill>
              </a:rPr>
              <a:t>	</a:t>
            </a: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>
              <a:solidFill>
                <a:srgbClr val="003399"/>
              </a:solidFill>
            </a:endParaRP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>
              <a:solidFill>
                <a:srgbClr val="003399"/>
              </a:solidFill>
            </a:endParaRPr>
          </a:p>
        </p:txBody>
      </p:sp>
      <p:pic>
        <p:nvPicPr>
          <p:cNvPr id="13" name="Grafik 12" descr="Hausansicht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6804248" y="1556792"/>
            <a:ext cx="1853224" cy="19752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15" descr="100726_Begehung 001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r="7847" b="13432"/>
          <a:stretch>
            <a:fillRect/>
          </a:stretch>
        </p:blipFill>
        <p:spPr>
          <a:xfrm>
            <a:off x="5652120" y="3789040"/>
            <a:ext cx="3024336" cy="21307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13" descr="MannheimerStr_Knoten Bürgerhaus_100_3460.JPG"/>
          <p:cNvPicPr>
            <a:picLocks noChangeAspect="1"/>
          </p:cNvPicPr>
          <p:nvPr/>
        </p:nvPicPr>
        <p:blipFill>
          <a:blip r:embed="rId5" cstate="print"/>
          <a:srcRect l="32984" t="9844" r="4346" b="21989"/>
          <a:stretch>
            <a:fillRect/>
          </a:stretch>
        </p:blipFill>
        <p:spPr>
          <a:xfrm>
            <a:off x="2843808" y="4149080"/>
            <a:ext cx="2736304" cy="22322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3" descr="L:\KEP\71213a_MA_Käfertal_VU\6_6_VU\04_Fotos\2010_06_14_Bilder Rundgang\Stempelpark Rückseite_Kulturhaus\100614_Ortsbegehung Rundgang 0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" r="11967" b="13036"/>
          <a:stretch/>
        </p:blipFill>
        <p:spPr bwMode="auto">
          <a:xfrm>
            <a:off x="539552" y="4005064"/>
            <a:ext cx="2520280" cy="18002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8" name="Fußzeilenplatzhalter 3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sz="1000" dirty="0" smtClean="0"/>
              <a:t>Bezirksbeirat Käfertal</a:t>
            </a:r>
            <a:endParaRPr lang="de-DE" sz="1000" dirty="0"/>
          </a:p>
        </p:txBody>
      </p:sp>
      <p:sp>
        <p:nvSpPr>
          <p:cNvPr id="19" name="Fußzeilenplatzhalter 33"/>
          <p:cNvSpPr txBox="1">
            <a:spLocks/>
          </p:cNvSpPr>
          <p:nvPr/>
        </p:nvSpPr>
        <p:spPr>
          <a:xfrm>
            <a:off x="-684584" y="63600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 smtClean="0"/>
              <a:t>29. März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5" y="332656"/>
            <a:ext cx="8208911" cy="91440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de-DE" sz="1000" b="1" noProof="1">
              <a:latin typeface="Frutiger 45 Light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7544" y="551002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Projekte &amp; Aktionen</a:t>
            </a:r>
            <a:endParaRPr lang="de-DE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de-DE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\\FS1\RegioData$\KEP\71218a_Sanierungsmanagement_Quartierskonzept_MA_Kaefertal\6_x_Lph_Broschüre\Logos\MannheimAufKlimakurs_ne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1" t="12283" r="6249" b="11453"/>
          <a:stretch/>
        </p:blipFill>
        <p:spPr bwMode="auto">
          <a:xfrm>
            <a:off x="7308304" y="6017360"/>
            <a:ext cx="1656184" cy="72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4"/>
          <p:cNvSpPr txBox="1">
            <a:spLocks noChangeArrowheads="1"/>
          </p:cNvSpPr>
          <p:nvPr/>
        </p:nvSpPr>
        <p:spPr bwMode="gray">
          <a:xfrm>
            <a:off x="467544" y="1476574"/>
            <a:ext cx="8208912" cy="454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841375" lvl="2" indent="-381000">
              <a:lnSpc>
                <a:spcPct val="114000"/>
              </a:lnSpc>
              <a:spcBef>
                <a:spcPct val="40000"/>
              </a:spcBef>
              <a:buClr>
                <a:srgbClr val="788CC4"/>
              </a:buClr>
              <a:buSzPct val="90000"/>
              <a:buFont typeface="Wingdings" pitchFamily="2" charset="2"/>
              <a:buChar char="v"/>
              <a:defRPr/>
            </a:pPr>
            <a:endParaRPr lang="de-DE" sz="1600" kern="0" dirty="0" smtClean="0">
              <a:solidFill>
                <a:srgbClr val="003399"/>
              </a:solidFill>
            </a:endParaRPr>
          </a:p>
          <a:p>
            <a:pPr marL="841375" lvl="2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buFont typeface="Monotype Sorts" pitchFamily="2" charset="2"/>
              <a:buChar char="n"/>
              <a:defRPr/>
            </a:pPr>
            <a:endParaRPr lang="de-DE" sz="1600" kern="0" dirty="0" smtClean="0">
              <a:solidFill>
                <a:srgbClr val="003399"/>
              </a:solidFill>
            </a:endParaRP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r>
              <a:rPr lang="de-DE" sz="1600" kern="0" dirty="0">
                <a:solidFill>
                  <a:srgbClr val="003399"/>
                </a:solidFill>
              </a:rPr>
              <a:t>	</a:t>
            </a:r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buFont typeface="Monotype Sorts" pitchFamily="2" charset="2"/>
              <a:buChar char="n"/>
              <a:defRPr/>
            </a:pPr>
            <a:endParaRPr lang="de-DE" sz="1600" dirty="0">
              <a:solidFill>
                <a:srgbClr val="003399"/>
              </a:solidFill>
            </a:endParaRPr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defRPr/>
            </a:pPr>
            <a:endParaRPr lang="de-DE" sz="1600" b="1" dirty="0">
              <a:solidFill>
                <a:srgbClr val="003399"/>
              </a:solidFill>
            </a:endParaRPr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defRPr/>
            </a:pPr>
            <a:endParaRPr lang="de-DE" sz="1600" dirty="0">
              <a:solidFill>
                <a:srgbClr val="003399"/>
              </a:solidFill>
            </a:endParaRPr>
          </a:p>
          <a:p>
            <a:pPr marL="841375" lvl="2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>
              <a:solidFill>
                <a:srgbClr val="003399"/>
              </a:solidFill>
            </a:endParaRP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r>
              <a:rPr lang="de-DE" sz="1600" kern="0" dirty="0">
                <a:solidFill>
                  <a:srgbClr val="003399"/>
                </a:solidFill>
              </a:rPr>
              <a:t>	</a:t>
            </a: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>
              <a:solidFill>
                <a:srgbClr val="003399"/>
              </a:solidFill>
            </a:endParaRP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>
              <a:solidFill>
                <a:srgbClr val="003399"/>
              </a:solidFill>
            </a:endParaRPr>
          </a:p>
        </p:txBody>
      </p:sp>
      <p:sp>
        <p:nvSpPr>
          <p:cNvPr id="9" name="Rectangle 24"/>
          <p:cNvSpPr txBox="1">
            <a:spLocks noChangeArrowheads="1"/>
          </p:cNvSpPr>
          <p:nvPr/>
        </p:nvSpPr>
        <p:spPr bwMode="gray">
          <a:xfrm>
            <a:off x="467544" y="1412776"/>
            <a:ext cx="8208912" cy="468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84175" lvl="1" indent="-381000"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buFont typeface="Monotype Sorts" pitchFamily="2" charset="2"/>
              <a:buChar char="n"/>
              <a:defRPr/>
            </a:pPr>
            <a:r>
              <a:rPr lang="de-DE" kern="0" dirty="0" smtClean="0">
                <a:solidFill>
                  <a:srgbClr val="003399"/>
                </a:solidFill>
                <a:cs typeface="Arial" pitchFamily="34" charset="0"/>
              </a:rPr>
              <a:t>Stadtplanungsprojekt mit Geschwister-Scholl-Realschule („Eure Stadt, eure Ideen“)</a:t>
            </a:r>
          </a:p>
          <a:p>
            <a:pPr marL="384175" lvl="1" indent="-381000"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de-DE" sz="1600" kern="0" dirty="0" smtClean="0">
                <a:solidFill>
                  <a:srgbClr val="003399"/>
                </a:solidFill>
                <a:cs typeface="Arial" pitchFamily="34" charset="0"/>
              </a:rPr>
              <a:t>	In einer Stadtplanungs-AG entwickelten Schüler/-innen der Geschwister-Scholl-Realschule gemeinsam mit dem Sanierungsmanagement ein Konzept zur Gestaltung des defizitären Stempelparkzugangs über die </a:t>
            </a:r>
            <a:r>
              <a:rPr lang="de-DE" sz="1600" kern="0" dirty="0" err="1" smtClean="0">
                <a:solidFill>
                  <a:srgbClr val="003399"/>
                </a:solidFill>
                <a:cs typeface="Arial" pitchFamily="34" charset="0"/>
              </a:rPr>
              <a:t>Gewerbstraße</a:t>
            </a:r>
            <a:r>
              <a:rPr lang="de-DE" sz="1600" kern="0" dirty="0" smtClean="0">
                <a:solidFill>
                  <a:srgbClr val="003399"/>
                </a:solidFill>
                <a:cs typeface="Arial" pitchFamily="34" charset="0"/>
              </a:rPr>
              <a:t>. Das Projekt wird von der Stadt Mannheim begleitet und finanziert. LED-Beleuchtung ist bereits umgesetzt und das Trafohaus bemalt. Die weitere Umsetzung ist in 2017 geplant.</a:t>
            </a:r>
          </a:p>
          <a:p>
            <a:r>
              <a:rPr lang="de-DE" sz="1600" kern="0" dirty="0" smtClean="0">
                <a:solidFill>
                  <a:srgbClr val="003399"/>
                </a:solidFill>
                <a:cs typeface="Arial" pitchFamily="34" charset="0"/>
              </a:rPr>
              <a:t>	</a:t>
            </a:r>
          </a:p>
          <a:p>
            <a:pPr marL="384175" lvl="1" indent="-381000"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endParaRPr lang="de-DE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marL="384175" lvl="1" indent="-381000"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de-DE" kern="0" dirty="0" smtClean="0">
                <a:solidFill>
                  <a:srgbClr val="003399"/>
                </a:solidFill>
                <a:cs typeface="Arial" pitchFamily="34" charset="0"/>
              </a:rPr>
              <a:t>	</a:t>
            </a:r>
          </a:p>
          <a:p>
            <a:pPr marL="384175" lvl="1" indent="-381000"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endParaRPr lang="de-DE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marL="384175" lvl="1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de-DE" sz="1600" kern="0" dirty="0" smtClean="0">
                <a:solidFill>
                  <a:srgbClr val="003399"/>
                </a:solidFill>
              </a:rPr>
              <a:t>	</a:t>
            </a:r>
            <a:endParaRPr lang="de-DE" sz="1600" kern="0" dirty="0">
              <a:solidFill>
                <a:srgbClr val="003399"/>
              </a:solidFill>
            </a:endParaRPr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defRPr/>
            </a:pPr>
            <a:endParaRPr lang="de-DE" sz="1600" dirty="0" smtClean="0">
              <a:solidFill>
                <a:srgbClr val="003399"/>
              </a:solidFill>
            </a:endParaRPr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defRPr/>
            </a:pPr>
            <a:endParaRPr lang="de-DE" sz="1600" b="1" dirty="0">
              <a:solidFill>
                <a:srgbClr val="003399"/>
              </a:solidFill>
            </a:endParaRP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>
              <a:solidFill>
                <a:srgbClr val="003399"/>
              </a:solidFill>
            </a:endParaRP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>
              <a:solidFill>
                <a:srgbClr val="0033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3870">
            <a:off x="6900159" y="3188822"/>
            <a:ext cx="1831352" cy="288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5" descr="DSC_08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994300">
            <a:off x="-164146" y="3924513"/>
            <a:ext cx="2501820" cy="1667880"/>
          </a:xfrm>
          <a:prstGeom prst="rect">
            <a:avLst/>
          </a:prstGeom>
        </p:spPr>
      </p:pic>
      <p:sp>
        <p:nvSpPr>
          <p:cNvPr id="13" name="Fußzeilenplatzhalter 3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sz="1000" dirty="0" smtClean="0"/>
              <a:t>Bezirksbeirat Käfertal</a:t>
            </a:r>
            <a:endParaRPr lang="de-DE" sz="1000" dirty="0"/>
          </a:p>
        </p:txBody>
      </p:sp>
      <p:sp>
        <p:nvSpPr>
          <p:cNvPr id="17" name="Fußzeilenplatzhalter 33"/>
          <p:cNvSpPr txBox="1">
            <a:spLocks/>
          </p:cNvSpPr>
          <p:nvPr/>
        </p:nvSpPr>
        <p:spPr>
          <a:xfrm>
            <a:off x="-684584" y="63600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 smtClean="0"/>
              <a:t>29. März 2017</a:t>
            </a:r>
          </a:p>
        </p:txBody>
      </p:sp>
      <p:pic>
        <p:nvPicPr>
          <p:cNvPr id="15" name="Grafik 14" descr="DSC_08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65622">
            <a:off x="1636449" y="4423851"/>
            <a:ext cx="2726820" cy="1817880"/>
          </a:xfrm>
          <a:prstGeom prst="rect">
            <a:avLst/>
          </a:prstGeom>
        </p:spPr>
      </p:pic>
      <p:pic>
        <p:nvPicPr>
          <p:cNvPr id="14" name="Grafik 13" descr="DSC_00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147394">
            <a:off x="4173408" y="4315355"/>
            <a:ext cx="2650613" cy="1781459"/>
          </a:xfrm>
          <a:prstGeom prst="rect">
            <a:avLst/>
          </a:prstGeom>
        </p:spPr>
      </p:pic>
      <p:pic>
        <p:nvPicPr>
          <p:cNvPr id="2050" name="Picture 2" descr="\\FS1\RegioData$\KEP\71218a_Sanierungsmanagement_Quartierskonzept_MA_Kaefertal\6_Lph\PROJEKTENTWICKLUNG\Stadtplanungs-AG_GS-RealschuleVogelstang\Fotos\LEDneu2_Stempelpark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94" t="10341" r="31174" b="27993"/>
          <a:stretch/>
        </p:blipFill>
        <p:spPr bwMode="auto">
          <a:xfrm>
            <a:off x="3491880" y="3429001"/>
            <a:ext cx="122531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5" y="332656"/>
            <a:ext cx="8208911" cy="91440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de-DE" sz="1000" b="1" noProof="1">
              <a:latin typeface="Frutiger 45 Light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7544" y="551002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Projekte &amp; Aktionen</a:t>
            </a:r>
            <a:endParaRPr lang="de-DE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de-DE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\\FS1\RegioData$\KEP\71218a_Sanierungsmanagement_Quartierskonzept_MA_Kaefertal\6_x_Lph_Broschüre\Logos\MannheimAufKlimakurs_ne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1" t="12283" r="6249" b="11453"/>
          <a:stretch/>
        </p:blipFill>
        <p:spPr bwMode="auto">
          <a:xfrm>
            <a:off x="7308304" y="6017360"/>
            <a:ext cx="1656184" cy="72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4"/>
          <p:cNvSpPr txBox="1">
            <a:spLocks noChangeArrowheads="1"/>
          </p:cNvSpPr>
          <p:nvPr/>
        </p:nvSpPr>
        <p:spPr bwMode="gray">
          <a:xfrm>
            <a:off x="467544" y="1412776"/>
            <a:ext cx="8208912" cy="468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84175" lvl="1" indent="-381000"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buFont typeface="Monotype Sorts" pitchFamily="2" charset="2"/>
              <a:buChar char="n"/>
              <a:defRPr/>
            </a:pPr>
            <a:r>
              <a:rPr lang="de-DE" kern="0" dirty="0" smtClean="0">
                <a:solidFill>
                  <a:srgbClr val="003399"/>
                </a:solidFill>
                <a:cs typeface="Arial" pitchFamily="34" charset="0"/>
              </a:rPr>
              <a:t>Experimentierkoffer „Alternative Energiequellen“</a:t>
            </a:r>
          </a:p>
          <a:p>
            <a:pPr marL="384175" lvl="1" indent="-381000"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de-DE" kern="0" dirty="0" smtClean="0">
                <a:solidFill>
                  <a:srgbClr val="003399"/>
                </a:solidFill>
                <a:cs typeface="Arial" pitchFamily="34" charset="0"/>
              </a:rPr>
              <a:t>	</a:t>
            </a:r>
            <a:r>
              <a:rPr lang="de-DE" sz="1600" kern="0" dirty="0" smtClean="0">
                <a:solidFill>
                  <a:srgbClr val="003399"/>
                </a:solidFill>
                <a:cs typeface="Arial" pitchFamily="34" charset="0"/>
              </a:rPr>
              <a:t>Vier Experimentierkoffer für die Käfertalschule, die Albrecht-Dürer-Schule, die Friedrichsfeldschule und die Geschwister-Scholl-Realschule. Gesponsert wurden die "</a:t>
            </a:r>
            <a:r>
              <a:rPr lang="de-DE" sz="1600" kern="0" dirty="0" err="1" smtClean="0">
                <a:solidFill>
                  <a:srgbClr val="003399"/>
                </a:solidFill>
                <a:cs typeface="Arial" pitchFamily="34" charset="0"/>
              </a:rPr>
              <a:t>Betzold</a:t>
            </a:r>
            <a:r>
              <a:rPr lang="de-DE" sz="1600" kern="0" dirty="0" smtClean="0">
                <a:solidFill>
                  <a:srgbClr val="003399"/>
                </a:solidFill>
                <a:cs typeface="Arial" pitchFamily="34" charset="0"/>
              </a:rPr>
              <a:t> Experimentier-Koffer - Alternative Energien" aus dem Klimaschutzfonds der MVV. Mit dem Koffer können die </a:t>
            </a:r>
            <a:r>
              <a:rPr lang="de-DE" sz="1600" kern="0" dirty="0" err="1" smtClean="0">
                <a:solidFill>
                  <a:srgbClr val="003399"/>
                </a:solidFill>
                <a:cs typeface="Arial" pitchFamily="34" charset="0"/>
              </a:rPr>
              <a:t>SchülerInnen</a:t>
            </a:r>
            <a:r>
              <a:rPr lang="de-DE" sz="1600" kern="0" dirty="0" smtClean="0">
                <a:solidFill>
                  <a:srgbClr val="003399"/>
                </a:solidFill>
                <a:cs typeface="Arial" pitchFamily="34" charset="0"/>
              </a:rPr>
              <a:t> kleine Elektrizitätswerke aus Wasserkraft, Sonnen- und Windenergie bauen und damit Motoren, Geräte oder Lichtquellen betreiben.</a:t>
            </a:r>
            <a:endParaRPr lang="de-DE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marL="384175" lvl="1" indent="-381000"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endParaRPr lang="de-DE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marL="384175" lvl="1" indent="-381000"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de-DE" kern="0" dirty="0" smtClean="0">
                <a:solidFill>
                  <a:srgbClr val="003399"/>
                </a:solidFill>
                <a:cs typeface="Arial" pitchFamily="34" charset="0"/>
              </a:rPr>
              <a:t>	</a:t>
            </a:r>
          </a:p>
          <a:p>
            <a:pPr marL="384175" lvl="1" indent="-381000"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endParaRPr lang="de-DE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marL="384175" lvl="1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de-DE" sz="1600" kern="0" dirty="0" smtClean="0">
                <a:solidFill>
                  <a:srgbClr val="003399"/>
                </a:solidFill>
              </a:rPr>
              <a:t>	</a:t>
            </a:r>
            <a:endParaRPr lang="de-DE" sz="1600" kern="0" dirty="0">
              <a:solidFill>
                <a:srgbClr val="003399"/>
              </a:solidFill>
            </a:endParaRPr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defRPr/>
            </a:pPr>
            <a:endParaRPr lang="de-DE" sz="1600" dirty="0" smtClean="0">
              <a:solidFill>
                <a:srgbClr val="003399"/>
              </a:solidFill>
            </a:endParaRPr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defRPr/>
            </a:pPr>
            <a:endParaRPr lang="de-DE" sz="1600" b="1" dirty="0">
              <a:solidFill>
                <a:srgbClr val="003399"/>
              </a:solidFill>
            </a:endParaRPr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defRPr/>
            </a:pPr>
            <a:endParaRPr lang="de-DE" sz="1600" dirty="0">
              <a:solidFill>
                <a:srgbClr val="003399"/>
              </a:solidFill>
            </a:endParaRP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>
              <a:solidFill>
                <a:srgbClr val="003399"/>
              </a:solidFill>
            </a:endParaRP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>
              <a:solidFill>
                <a:srgbClr val="003399"/>
              </a:solidFill>
            </a:endParaRPr>
          </a:p>
        </p:txBody>
      </p:sp>
      <p:pic>
        <p:nvPicPr>
          <p:cNvPr id="13" name="Grafik 12" descr="DSC_0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27103">
            <a:off x="343175" y="3694029"/>
            <a:ext cx="3383868" cy="2255912"/>
          </a:xfrm>
          <a:prstGeom prst="rect">
            <a:avLst/>
          </a:prstGeom>
        </p:spPr>
      </p:pic>
      <p:pic>
        <p:nvPicPr>
          <p:cNvPr id="14" name="Grafik 13" descr="DSC_06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6097">
            <a:off x="5132032" y="3535129"/>
            <a:ext cx="3175946" cy="2117298"/>
          </a:xfrm>
          <a:prstGeom prst="rect">
            <a:avLst/>
          </a:prstGeom>
        </p:spPr>
      </p:pic>
      <p:pic>
        <p:nvPicPr>
          <p:cNvPr id="15" name="Grafik 14" descr="DSC_07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4797152"/>
            <a:ext cx="2232248" cy="1488165"/>
          </a:xfrm>
          <a:prstGeom prst="rect">
            <a:avLst/>
          </a:prstGeom>
        </p:spPr>
      </p:pic>
      <p:sp>
        <p:nvSpPr>
          <p:cNvPr id="11" name="Fußzeilenplatzhalter 3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sz="1000" dirty="0" smtClean="0"/>
              <a:t>Bezirksbeirat Käfertal</a:t>
            </a:r>
            <a:endParaRPr lang="de-DE" sz="1000" dirty="0"/>
          </a:p>
        </p:txBody>
      </p:sp>
      <p:sp>
        <p:nvSpPr>
          <p:cNvPr id="16" name="Fußzeilenplatzhalter 33"/>
          <p:cNvSpPr txBox="1">
            <a:spLocks/>
          </p:cNvSpPr>
          <p:nvPr/>
        </p:nvSpPr>
        <p:spPr>
          <a:xfrm>
            <a:off x="-684584" y="63600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 smtClean="0"/>
              <a:t>29. März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5" y="332656"/>
            <a:ext cx="8208911" cy="91440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de-DE" sz="1000" b="1" noProof="1">
              <a:latin typeface="Frutiger 45 Light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7544" y="551002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Projekte &amp; Aktionen</a:t>
            </a:r>
            <a:endParaRPr lang="de-DE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de-DE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\\FS1\RegioData$\KEP\71218a_Sanierungsmanagement_Quartierskonzept_MA_Kaefertal\6_x_Lph_Broschüre\Logos\MannheimAufKlimakurs_ne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1" t="12283" r="6249" b="11453"/>
          <a:stretch/>
        </p:blipFill>
        <p:spPr bwMode="auto">
          <a:xfrm>
            <a:off x="7308304" y="6017360"/>
            <a:ext cx="1656184" cy="72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4"/>
          <p:cNvSpPr txBox="1">
            <a:spLocks noChangeArrowheads="1"/>
          </p:cNvSpPr>
          <p:nvPr/>
        </p:nvSpPr>
        <p:spPr bwMode="gray">
          <a:xfrm>
            <a:off x="467544" y="1412776"/>
            <a:ext cx="8208912" cy="468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84175" lvl="1" indent="-381000"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buFont typeface="Monotype Sorts" pitchFamily="2" charset="2"/>
              <a:buChar char="n"/>
              <a:defRPr/>
            </a:pPr>
            <a:r>
              <a:rPr lang="de-DE" kern="0" dirty="0" smtClean="0">
                <a:solidFill>
                  <a:srgbClr val="003399"/>
                </a:solidFill>
                <a:cs typeface="Arial" pitchFamily="34" charset="0"/>
              </a:rPr>
              <a:t>Teilnahme am Stadtteilfest 2016</a:t>
            </a:r>
            <a:br>
              <a:rPr lang="de-DE" kern="0" dirty="0" smtClean="0">
                <a:solidFill>
                  <a:srgbClr val="003399"/>
                </a:solidFill>
                <a:cs typeface="Arial" pitchFamily="34" charset="0"/>
              </a:rPr>
            </a:br>
            <a:r>
              <a:rPr lang="de-DE" kern="0" dirty="0" smtClean="0">
                <a:solidFill>
                  <a:srgbClr val="003399"/>
                </a:solidFill>
                <a:cs typeface="Arial" pitchFamily="34" charset="0"/>
              </a:rPr>
              <a:t>mit Schwerpunkt Elektromobilität</a:t>
            </a:r>
          </a:p>
          <a:p>
            <a:pPr marL="384175" lvl="1" indent="-381000"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endParaRPr lang="de-DE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marL="384175" lvl="1" indent="-381000"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de-DE" kern="0" dirty="0" smtClean="0">
                <a:solidFill>
                  <a:srgbClr val="003399"/>
                </a:solidFill>
                <a:cs typeface="Arial" pitchFamily="34" charset="0"/>
              </a:rPr>
              <a:t>	</a:t>
            </a:r>
          </a:p>
          <a:p>
            <a:pPr marL="384175" lvl="1" indent="-381000"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endParaRPr lang="de-DE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marL="384175" lvl="1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de-DE" sz="1600" kern="0" dirty="0" smtClean="0">
                <a:solidFill>
                  <a:srgbClr val="003399"/>
                </a:solidFill>
              </a:rPr>
              <a:t>	</a:t>
            </a:r>
            <a:endParaRPr lang="de-DE" sz="1600" kern="0" dirty="0">
              <a:solidFill>
                <a:srgbClr val="003399"/>
              </a:solidFill>
            </a:endParaRPr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defRPr/>
            </a:pPr>
            <a:endParaRPr lang="de-DE" sz="1600" dirty="0" smtClean="0">
              <a:solidFill>
                <a:srgbClr val="003399"/>
              </a:solidFill>
            </a:endParaRPr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defRPr/>
            </a:pPr>
            <a:endParaRPr lang="de-DE" sz="1600" b="1" dirty="0">
              <a:solidFill>
                <a:srgbClr val="003399"/>
              </a:solidFill>
            </a:endParaRPr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defRPr/>
            </a:pPr>
            <a:endParaRPr lang="de-DE" sz="1600" dirty="0">
              <a:solidFill>
                <a:srgbClr val="003399"/>
              </a:solidFill>
            </a:endParaRPr>
          </a:p>
          <a:p>
            <a:pPr marL="841375" lvl="2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>
              <a:solidFill>
                <a:srgbClr val="003399"/>
              </a:solidFill>
            </a:endParaRP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r>
              <a:rPr lang="de-DE" sz="1600" kern="0" dirty="0">
                <a:solidFill>
                  <a:srgbClr val="003399"/>
                </a:solidFill>
              </a:rPr>
              <a:t>	</a:t>
            </a: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>
              <a:solidFill>
                <a:srgbClr val="003399"/>
              </a:solidFill>
            </a:endParaRP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>
              <a:solidFill>
                <a:srgbClr val="003399"/>
              </a:solidFill>
            </a:endParaRPr>
          </a:p>
        </p:txBody>
      </p:sp>
      <p:pic>
        <p:nvPicPr>
          <p:cNvPr id="11" name="Grafik 10" descr="13434690_1344226148933736_827511455876809274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340768"/>
            <a:ext cx="3528392" cy="2646294"/>
          </a:xfrm>
          <a:prstGeom prst="rect">
            <a:avLst/>
          </a:prstGeom>
        </p:spPr>
      </p:pic>
      <p:pic>
        <p:nvPicPr>
          <p:cNvPr id="16" name="Grafik 15" descr="DSC_07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132856"/>
            <a:ext cx="3024336" cy="2016224"/>
          </a:xfrm>
          <a:prstGeom prst="rect">
            <a:avLst/>
          </a:prstGeom>
        </p:spPr>
      </p:pic>
      <p:pic>
        <p:nvPicPr>
          <p:cNvPr id="17" name="Grafik 16" descr="DSC_08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4005064"/>
            <a:ext cx="3041780" cy="2027853"/>
          </a:xfrm>
          <a:prstGeom prst="rect">
            <a:avLst/>
          </a:prstGeom>
        </p:spPr>
      </p:pic>
      <p:pic>
        <p:nvPicPr>
          <p:cNvPr id="18" name="Grafik 17" descr="DSC_08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3356992"/>
            <a:ext cx="3113888" cy="2075925"/>
          </a:xfrm>
          <a:prstGeom prst="rect">
            <a:avLst/>
          </a:prstGeom>
        </p:spPr>
      </p:pic>
      <p:sp>
        <p:nvSpPr>
          <p:cNvPr id="13" name="Fußzeilenplatzhalter 3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sz="1000" dirty="0" smtClean="0"/>
              <a:t>Bezirksbeirat Käfertal</a:t>
            </a:r>
            <a:endParaRPr lang="de-DE" sz="1000" dirty="0"/>
          </a:p>
        </p:txBody>
      </p:sp>
      <p:sp>
        <p:nvSpPr>
          <p:cNvPr id="14" name="Fußzeilenplatzhalter 33"/>
          <p:cNvSpPr txBox="1">
            <a:spLocks/>
          </p:cNvSpPr>
          <p:nvPr/>
        </p:nvSpPr>
        <p:spPr>
          <a:xfrm>
            <a:off x="-684584" y="63600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 smtClean="0"/>
              <a:t>29. März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5" y="332656"/>
            <a:ext cx="8208911" cy="91440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de-DE" sz="1000" b="1" noProof="1">
              <a:latin typeface="Frutiger 45 Light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7544" y="551002"/>
            <a:ext cx="81369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Projekte &amp; Aktionen</a:t>
            </a:r>
          </a:p>
        </p:txBody>
      </p:sp>
      <p:pic>
        <p:nvPicPr>
          <p:cNvPr id="8" name="Picture 2" descr="\\FS1\RegioData$\KEP\71218a_Sanierungsmanagement_Quartierskonzept_MA_Kaefertal\6_x_Lph_Broschüre\Logos\MannheimAufKlimakurs_ne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1" t="12283" r="6249" b="11453"/>
          <a:stretch/>
        </p:blipFill>
        <p:spPr bwMode="auto">
          <a:xfrm>
            <a:off x="7308304" y="6017360"/>
            <a:ext cx="1656184" cy="72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4"/>
          <p:cNvSpPr txBox="1">
            <a:spLocks noChangeArrowheads="1"/>
          </p:cNvSpPr>
          <p:nvPr/>
        </p:nvSpPr>
        <p:spPr bwMode="gray">
          <a:xfrm>
            <a:off x="467544" y="1476574"/>
            <a:ext cx="8208912" cy="454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841375" lvl="2" indent="-381000">
              <a:lnSpc>
                <a:spcPct val="114000"/>
              </a:lnSpc>
              <a:spcBef>
                <a:spcPct val="40000"/>
              </a:spcBef>
              <a:buClr>
                <a:srgbClr val="788CC4"/>
              </a:buClr>
              <a:buSzPct val="90000"/>
              <a:buFont typeface="Wingdings" pitchFamily="2" charset="2"/>
              <a:buChar char="v"/>
              <a:defRPr/>
            </a:pPr>
            <a:endParaRPr lang="de-DE" sz="1600" kern="0" dirty="0" smtClean="0">
              <a:solidFill>
                <a:srgbClr val="003399"/>
              </a:solidFill>
            </a:endParaRPr>
          </a:p>
          <a:p>
            <a:pPr marL="841375" lvl="2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buFont typeface="Monotype Sorts" pitchFamily="2" charset="2"/>
              <a:buChar char="n"/>
              <a:defRPr/>
            </a:pPr>
            <a:endParaRPr lang="de-DE" sz="1600" kern="0" dirty="0" smtClean="0">
              <a:solidFill>
                <a:srgbClr val="003399"/>
              </a:solidFill>
            </a:endParaRP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r>
              <a:rPr lang="de-DE" sz="1600" kern="0" dirty="0">
                <a:solidFill>
                  <a:srgbClr val="003399"/>
                </a:solidFill>
              </a:rPr>
              <a:t>	</a:t>
            </a:r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buFont typeface="Monotype Sorts" pitchFamily="2" charset="2"/>
              <a:buChar char="n"/>
              <a:defRPr/>
            </a:pPr>
            <a:endParaRPr lang="de-DE" sz="1600" dirty="0">
              <a:solidFill>
                <a:srgbClr val="003399"/>
              </a:solidFill>
            </a:endParaRPr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defRPr/>
            </a:pPr>
            <a:endParaRPr lang="de-DE" sz="1600" b="1" dirty="0">
              <a:solidFill>
                <a:srgbClr val="003399"/>
              </a:solidFill>
            </a:endParaRPr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defRPr/>
            </a:pPr>
            <a:endParaRPr lang="de-DE" sz="1600" dirty="0">
              <a:solidFill>
                <a:srgbClr val="003399"/>
              </a:solidFill>
            </a:endParaRPr>
          </a:p>
          <a:p>
            <a:pPr marL="841375" lvl="2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>
              <a:solidFill>
                <a:srgbClr val="003399"/>
              </a:solidFill>
            </a:endParaRP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r>
              <a:rPr lang="de-DE" sz="1600" kern="0" dirty="0">
                <a:solidFill>
                  <a:srgbClr val="003399"/>
                </a:solidFill>
              </a:rPr>
              <a:t>	</a:t>
            </a: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>
              <a:solidFill>
                <a:srgbClr val="003399"/>
              </a:solidFill>
            </a:endParaRP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>
              <a:solidFill>
                <a:srgbClr val="003399"/>
              </a:solidFill>
            </a:endParaRPr>
          </a:p>
        </p:txBody>
      </p:sp>
      <p:sp>
        <p:nvSpPr>
          <p:cNvPr id="9" name="Rectangle 24"/>
          <p:cNvSpPr txBox="1">
            <a:spLocks noChangeArrowheads="1"/>
          </p:cNvSpPr>
          <p:nvPr/>
        </p:nvSpPr>
        <p:spPr bwMode="gray">
          <a:xfrm>
            <a:off x="467544" y="1556792"/>
            <a:ext cx="8136904" cy="454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84175" lvl="1" indent="-381000"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buFont typeface="Monotype Sorts" pitchFamily="2" charset="2"/>
              <a:buChar char="n"/>
              <a:defRPr/>
            </a:pPr>
            <a:r>
              <a:rPr lang="de-DE" kern="0" dirty="0" smtClean="0">
                <a:solidFill>
                  <a:srgbClr val="003399"/>
                </a:solidFill>
                <a:cs typeface="Arial" pitchFamily="34" charset="0"/>
              </a:rPr>
              <a:t>Gemeinsamer Sanierungsflyer mit dem Fachbereich Städtebau der Stadt</a:t>
            </a:r>
            <a:endParaRPr lang="de-DE" sz="1600" kern="0" dirty="0">
              <a:solidFill>
                <a:srgbClr val="003399"/>
              </a:solidFill>
              <a:cs typeface="Arial" pitchFamily="34" charset="0"/>
            </a:endParaRPr>
          </a:p>
          <a:p>
            <a:pPr marL="384175" lvl="1" indent="-381000"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de-DE" sz="1600" kern="0" dirty="0">
                <a:solidFill>
                  <a:srgbClr val="003399"/>
                </a:solidFill>
                <a:cs typeface="Arial" pitchFamily="34" charset="0"/>
              </a:rPr>
              <a:t>	</a:t>
            </a:r>
            <a:r>
              <a:rPr lang="de-DE" sz="1600" kern="0" dirty="0" smtClean="0">
                <a:solidFill>
                  <a:srgbClr val="003399"/>
                </a:solidFill>
                <a:cs typeface="Arial" pitchFamily="34" charset="0"/>
              </a:rPr>
              <a:t>Kompakte und übersichtliche Darstellung wesentlicher Informationen zu Abläufen und wirtschaftlichen Synergieeffekten für Modernisierer/-innen im Sanierungsgebiet (erhöhte steuerliche Abschreibung von Modernisierungskosten, Energieberatung, städtische Fördermittel für energetische Sanierung) – mit Kontakten zu zuständigen Ansprechpartnern.	</a:t>
            </a:r>
          </a:p>
          <a:p>
            <a:pPr marL="384175" lvl="1" indent="-381000"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de-DE" kern="0" dirty="0" smtClean="0">
                <a:solidFill>
                  <a:srgbClr val="003399"/>
                </a:solidFill>
                <a:cs typeface="Arial" pitchFamily="34" charset="0"/>
              </a:rPr>
              <a:t>	</a:t>
            </a:r>
          </a:p>
          <a:p>
            <a:pPr marL="384175" lvl="1" indent="-381000"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endParaRPr lang="de-DE" kern="0" dirty="0" smtClean="0">
              <a:solidFill>
                <a:srgbClr val="003399"/>
              </a:solidFill>
              <a:cs typeface="Arial" pitchFamily="34" charset="0"/>
            </a:endParaRPr>
          </a:p>
          <a:p>
            <a:pPr marL="384175" lvl="1" indent="-381000">
              <a:lnSpc>
                <a:spcPct val="114000"/>
              </a:lnSpc>
              <a:spcBef>
                <a:spcPct val="400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de-DE" sz="1600" kern="0" dirty="0" smtClean="0">
                <a:solidFill>
                  <a:srgbClr val="003399"/>
                </a:solidFill>
              </a:rPr>
              <a:t>	</a:t>
            </a:r>
            <a:endParaRPr lang="de-DE" sz="1600" kern="0" dirty="0">
              <a:solidFill>
                <a:srgbClr val="003399"/>
              </a:solidFill>
            </a:endParaRPr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defRPr/>
            </a:pPr>
            <a:endParaRPr lang="de-DE" sz="1600" dirty="0" smtClean="0">
              <a:solidFill>
                <a:srgbClr val="003399"/>
              </a:solidFill>
            </a:endParaRPr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defRPr/>
            </a:pPr>
            <a:endParaRPr lang="de-DE" sz="1600" b="1" dirty="0">
              <a:solidFill>
                <a:srgbClr val="003399"/>
              </a:solidFill>
            </a:endParaRPr>
          </a:p>
          <a:p>
            <a:pPr marL="841375" lvl="2" indent="-457200" algn="l">
              <a:spcBef>
                <a:spcPct val="30000"/>
              </a:spcBef>
              <a:buClr>
                <a:srgbClr val="788CC4"/>
              </a:buClr>
              <a:buSzPct val="90000"/>
              <a:defRPr/>
            </a:pPr>
            <a:endParaRPr lang="de-DE" sz="1600" dirty="0">
              <a:solidFill>
                <a:srgbClr val="003399"/>
              </a:solidFill>
            </a:endParaRPr>
          </a:p>
          <a:p>
            <a:pPr marL="841375" lvl="2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>
              <a:solidFill>
                <a:srgbClr val="003399"/>
              </a:solidFill>
            </a:endParaRP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r>
              <a:rPr lang="de-DE" sz="1600" kern="0" dirty="0">
                <a:solidFill>
                  <a:srgbClr val="003399"/>
                </a:solidFill>
              </a:rPr>
              <a:t>	</a:t>
            </a: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>
              <a:solidFill>
                <a:srgbClr val="003399"/>
              </a:solidFill>
            </a:endParaRPr>
          </a:p>
          <a:p>
            <a:pPr marL="384175" lvl="1" indent="-381000" algn="l">
              <a:lnSpc>
                <a:spcPct val="114000"/>
              </a:lnSpc>
              <a:spcBef>
                <a:spcPct val="40000"/>
              </a:spcBef>
              <a:buClr>
                <a:srgbClr val="AC0000"/>
              </a:buClr>
              <a:buSzPct val="90000"/>
              <a:defRPr/>
            </a:pPr>
            <a:endParaRPr lang="de-DE" sz="1600" kern="0" dirty="0">
              <a:solidFill>
                <a:srgbClr val="003399"/>
              </a:solidFill>
            </a:endParaRPr>
          </a:p>
        </p:txBody>
      </p:sp>
      <p:pic>
        <p:nvPicPr>
          <p:cNvPr id="14" name="Grafik 13" descr="20160606_Folder_Sanierung_Dru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383069"/>
            <a:ext cx="6984776" cy="2494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Fußzeilenplatzhalter 3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sz="1000" dirty="0" smtClean="0"/>
              <a:t>Bezirksbeirat Käfertal</a:t>
            </a:r>
            <a:endParaRPr lang="de-DE" sz="1000" dirty="0"/>
          </a:p>
        </p:txBody>
      </p:sp>
      <p:sp>
        <p:nvSpPr>
          <p:cNvPr id="16" name="Fußzeilenplatzhalter 33"/>
          <p:cNvSpPr txBox="1">
            <a:spLocks/>
          </p:cNvSpPr>
          <p:nvPr/>
        </p:nvSpPr>
        <p:spPr>
          <a:xfrm>
            <a:off x="-684584" y="63600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 smtClean="0"/>
              <a:t>29. März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Bildschirmpräsentation (4:3)</PresentationFormat>
  <Paragraphs>149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Larissa-Design</vt:lpstr>
      <vt:lpstr>Energieeffiziente Stadtentwicklung in Käfertal-Zentrum –  Integriertes Quartierskonzept und Sanierungsmanagement  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Energieeffiziente Stadtentwicklung in Käfertal-Zentrum –  Integriertes Quartierskonzept und Sanierungsmanagement</dc:title>
  <dc:creator>Katarina Ressel</dc:creator>
  <cp:lastModifiedBy>tgoetsch</cp:lastModifiedBy>
  <cp:revision>190</cp:revision>
  <dcterms:created xsi:type="dcterms:W3CDTF">2014-11-17T08:11:22Z</dcterms:created>
  <dcterms:modified xsi:type="dcterms:W3CDTF">2017-03-24T09:54:44Z</dcterms:modified>
</cp:coreProperties>
</file>